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33" r:id="rId2"/>
    <p:sldId id="530" r:id="rId3"/>
    <p:sldId id="395" r:id="rId4"/>
    <p:sldId id="504" r:id="rId5"/>
    <p:sldId id="470" r:id="rId6"/>
    <p:sldId id="521" r:id="rId7"/>
    <p:sldId id="522" r:id="rId8"/>
    <p:sldId id="523" r:id="rId9"/>
    <p:sldId id="528" r:id="rId10"/>
    <p:sldId id="529" r:id="rId11"/>
    <p:sldId id="431" r:id="rId12"/>
    <p:sldId id="505" r:id="rId13"/>
    <p:sldId id="506" r:id="rId14"/>
    <p:sldId id="524" r:id="rId15"/>
    <p:sldId id="525" r:id="rId16"/>
    <p:sldId id="526" r:id="rId17"/>
    <p:sldId id="527" r:id="rId18"/>
    <p:sldId id="507" r:id="rId19"/>
    <p:sldId id="472" r:id="rId20"/>
    <p:sldId id="531" r:id="rId21"/>
    <p:sldId id="509" r:id="rId22"/>
    <p:sldId id="532" r:id="rId23"/>
    <p:sldId id="414" r:id="rId2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78" autoAdjust="0"/>
    <p:restoredTop sz="62595" autoAdjust="0"/>
  </p:normalViewPr>
  <p:slideViewPr>
    <p:cSldViewPr>
      <p:cViewPr varScale="1">
        <p:scale>
          <a:sx n="43" d="100"/>
          <a:sy n="43" d="100"/>
        </p:scale>
        <p:origin x="94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1B4B4-8D4E-4EC7-BCC3-31483A26696F}" type="datetimeFigureOut">
              <a:rPr lang="cs-CZ" smtClean="0"/>
              <a:pPr/>
              <a:t>01.02.2022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1770-6E53-4BB6-B007-7CA707BAE8AA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060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127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18608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539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4379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494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0346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252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6929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7794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1530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544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7318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3541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developers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account</a:t>
            </a:r>
            <a:r>
              <a:rPr lang="cs-CZ" baseline="0" dirty="0" smtClean="0"/>
              <a:t> – I </a:t>
            </a:r>
            <a:r>
              <a:rPr lang="cs-CZ" baseline="0" dirty="0" err="1" smtClean="0"/>
              <a:t>am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collecting</a:t>
            </a:r>
            <a:r>
              <a:rPr lang="cs-CZ" baseline="0" dirty="0" smtClean="0"/>
              <a:t> data </a:t>
            </a:r>
            <a:r>
              <a:rPr lang="cs-CZ" baseline="0" dirty="0" err="1" smtClean="0"/>
              <a:t>only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from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certain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population</a:t>
            </a:r>
            <a:r>
              <a:rPr lang="cs-CZ" baseline="0" dirty="0" smtClean="0"/>
              <a:t> – </a:t>
            </a:r>
            <a:r>
              <a:rPr lang="cs-CZ" baseline="0" dirty="0" err="1" smtClean="0"/>
              <a:t>probably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somehow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focused</a:t>
            </a:r>
            <a:r>
              <a:rPr lang="cs-CZ" baseline="0" dirty="0" smtClean="0"/>
              <a:t> on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types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endParaRPr lang="cs-CZ" baseline="0" dirty="0" smtClean="0"/>
          </a:p>
          <a:p>
            <a:pPr marL="0" indent="0">
              <a:buNone/>
            </a:pPr>
            <a:endParaRPr lang="cs-CZ" baseline="0" dirty="0" smtClean="0"/>
          </a:p>
          <a:p>
            <a:pPr marL="0" indent="0">
              <a:buNone/>
            </a:pPr>
            <a:r>
              <a:rPr lang="cs-CZ" baseline="0" dirty="0" smtClean="0"/>
              <a:t>Response </a:t>
            </a:r>
            <a:r>
              <a:rPr lang="cs-CZ" baseline="0" dirty="0" err="1" smtClean="0"/>
              <a:t>bias</a:t>
            </a:r>
            <a:r>
              <a:rPr lang="cs-CZ" baseline="0" dirty="0" smtClean="0"/>
              <a:t> - </a:t>
            </a:r>
            <a:r>
              <a:rPr lang="en-US" dirty="0" smtClean="0"/>
              <a:t>where there’s something about how the actual survey questionnaire is constructed that encourages a certain type of answer, leading to measurement error.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9098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1607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473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819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432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1853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0673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114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4004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727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Obdélník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cs-CZ" smtClean="0"/>
              <a:t>Klepnutím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 dirty="0"/>
          </a:p>
        </p:txBody>
      </p:sp>
      <p:sp>
        <p:nvSpPr>
          <p:cNvPr id="11" name="Obdélník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Obdélník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pPr/>
              <a:t>2/1/2022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pic>
        <p:nvPicPr>
          <p:cNvPr id="9" name="Picture 2" descr="E:\Docs\VS\PR\gamedev.cuni.cz\LOGO\v2-sources\GameDev-ColorLogo-300DPI-ForBlack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12810"/>
            <a:ext cx="103891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224KOCIWKzA_WloW1wx3kx8IBXlc33VQ1ihAeZIDoY/edit?usp=sha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224KOCIWKzA_WloW1wx3kx8IBXlc33VQ1ihAeZIDoY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852936"/>
            <a:ext cx="8136904" cy="2641923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smtClean="0"/>
              <a:t>Game User </a:t>
            </a:r>
            <a:r>
              <a:rPr lang="cs-CZ" dirty="0" err="1" smtClean="0"/>
              <a:t>Experience</a:t>
            </a:r>
            <a:endParaRPr lang="cs-CZ" dirty="0" smtClean="0"/>
          </a:p>
          <a:p>
            <a:endParaRPr lang="cs-CZ" dirty="0"/>
          </a:p>
          <a:p>
            <a:r>
              <a:rPr lang="cs-CZ" dirty="0" err="1" smtClean="0">
                <a:solidFill>
                  <a:schemeClr val="bg2"/>
                </a:solidFill>
              </a:rPr>
              <a:t>Lecture</a:t>
            </a:r>
            <a:r>
              <a:rPr lang="cs-CZ" dirty="0" smtClean="0">
                <a:solidFill>
                  <a:schemeClr val="bg2"/>
                </a:solidFill>
              </a:rPr>
              <a:t> 12</a:t>
            </a:r>
          </a:p>
          <a:p>
            <a:endParaRPr lang="cs-CZ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8555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 smtClean="0"/>
              <a:t>health</a:t>
            </a:r>
            <a:r>
              <a:rPr lang="cs-CZ" dirty="0" smtClean="0"/>
              <a:t> - Food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451154" y="270892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Harris JL, Speers SE, Schwartz MB, Brownell KD. US food company </a:t>
            </a:r>
            <a:r>
              <a:rPr lang="en-US" sz="3200" dirty="0" smtClean="0">
                <a:solidFill>
                  <a:schemeClr val="bg1"/>
                </a:solidFill>
              </a:rPr>
              <a:t>branded</a:t>
            </a:r>
            <a:r>
              <a:rPr lang="cs-CZ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advergames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on the Internet: Children’s exposure and effects on snack </a:t>
            </a:r>
            <a:r>
              <a:rPr lang="en-US" sz="3200" dirty="0" smtClean="0">
                <a:solidFill>
                  <a:schemeClr val="bg1"/>
                </a:solidFill>
              </a:rPr>
              <a:t>consumption.</a:t>
            </a:r>
            <a:r>
              <a:rPr lang="cs-CZ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J </a:t>
            </a:r>
            <a:r>
              <a:rPr lang="en-US" sz="3200" i="1" dirty="0">
                <a:solidFill>
                  <a:schemeClr val="bg1"/>
                </a:solidFill>
              </a:rPr>
              <a:t>Child Media</a:t>
            </a:r>
            <a:r>
              <a:rPr lang="en-US" sz="3200" dirty="0">
                <a:solidFill>
                  <a:schemeClr val="bg1"/>
                </a:solidFill>
              </a:rPr>
              <a:t>. 2012; 6: 51–68.</a:t>
            </a:r>
            <a:endParaRPr lang="cs-CZ" sz="40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77143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Mental</a:t>
            </a:r>
            <a:r>
              <a:rPr lang="cs-CZ" dirty="0" smtClean="0"/>
              <a:t> </a:t>
            </a:r>
            <a:r>
              <a:rPr lang="cs-CZ" dirty="0" err="1" smtClean="0"/>
              <a:t>health</a:t>
            </a:r>
            <a:r>
              <a:rPr lang="cs-CZ" dirty="0" smtClean="0"/>
              <a:t> 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6" name="TextovéPole 5"/>
          <p:cNvSpPr txBox="1"/>
          <p:nvPr/>
        </p:nvSpPr>
        <p:spPr>
          <a:xfrm>
            <a:off x="6372200" y="6238136"/>
            <a:ext cx="3171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Gris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/>
            </a:r>
            <a:br>
              <a:rPr lang="cs-CZ" i="1" dirty="0" smtClean="0">
                <a:solidFill>
                  <a:schemeClr val="bg1"/>
                </a:solidFill>
                <a:latin typeface="Roboto Medium"/>
              </a:rPr>
            </a:b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Nomado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Studio, 2018)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14208"/>
            <a:ext cx="7895283" cy="44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50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323528" y="16439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Child</a:t>
            </a:r>
            <a:r>
              <a:rPr lang="cs-CZ" dirty="0" smtClean="0"/>
              <a:t> and </a:t>
            </a:r>
            <a:r>
              <a:rPr lang="cs-CZ" dirty="0" err="1" smtClean="0"/>
              <a:t>youth</a:t>
            </a:r>
            <a:r>
              <a:rPr lang="cs-CZ" dirty="0" smtClean="0"/>
              <a:t> </a:t>
            </a:r>
            <a:r>
              <a:rPr lang="cs-CZ" dirty="0" err="1" smtClean="0"/>
              <a:t>development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7" name="Obdélník 6"/>
          <p:cNvSpPr/>
          <p:nvPr/>
        </p:nvSpPr>
        <p:spPr>
          <a:xfrm>
            <a:off x="539552" y="1916832"/>
            <a:ext cx="827594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800" dirty="0" err="1" smtClean="0">
                <a:solidFill>
                  <a:schemeClr val="bg1"/>
                </a:solidFill>
              </a:rPr>
              <a:t>Managing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feelings</a:t>
            </a:r>
            <a:endParaRPr lang="cs-CZ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cs-CZ" sz="2800" dirty="0" err="1" smtClean="0">
                <a:solidFill>
                  <a:schemeClr val="bg1"/>
                </a:solidFill>
              </a:rPr>
              <a:t>Trying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new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identities</a:t>
            </a:r>
            <a:endParaRPr lang="cs-CZ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cs-CZ" sz="2800" dirty="0" err="1" smtClean="0">
                <a:solidFill>
                  <a:schemeClr val="bg1"/>
                </a:solidFill>
              </a:rPr>
              <a:t>Leadership</a:t>
            </a:r>
            <a:r>
              <a:rPr lang="cs-CZ" sz="2800" dirty="0" smtClean="0">
                <a:solidFill>
                  <a:schemeClr val="bg1"/>
                </a:solidFill>
              </a:rPr>
              <a:t> and </a:t>
            </a:r>
            <a:r>
              <a:rPr lang="cs-CZ" sz="2800" dirty="0" err="1" smtClean="0">
                <a:solidFill>
                  <a:schemeClr val="bg1"/>
                </a:solidFill>
              </a:rPr>
              <a:t>Teamwork</a:t>
            </a:r>
            <a:endParaRPr lang="cs-CZ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cs-CZ" sz="2800" dirty="0" err="1" smtClean="0">
                <a:solidFill>
                  <a:schemeClr val="bg1"/>
                </a:solidFill>
              </a:rPr>
              <a:t>Competition</a:t>
            </a:r>
            <a:r>
              <a:rPr lang="cs-CZ" sz="2800" dirty="0" smtClean="0">
                <a:solidFill>
                  <a:schemeClr val="bg1"/>
                </a:solidFill>
              </a:rPr>
              <a:t> and </a:t>
            </a:r>
            <a:r>
              <a:rPr lang="cs-CZ" sz="2800" dirty="0" err="1" smtClean="0">
                <a:solidFill>
                  <a:schemeClr val="bg1"/>
                </a:solidFill>
              </a:rPr>
              <a:t>Initiative</a:t>
            </a:r>
            <a:r>
              <a:rPr lang="cs-CZ" sz="2800" dirty="0">
                <a:solidFill>
                  <a:schemeClr val="bg1"/>
                </a:solidFill>
              </a:rPr>
              <a:t> </a:t>
            </a:r>
            <a:endParaRPr lang="cs-CZ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cs-CZ" sz="2800" dirty="0" err="1" smtClean="0">
                <a:solidFill>
                  <a:schemeClr val="bg1"/>
                </a:solidFill>
              </a:rPr>
              <a:t>Curiosity</a:t>
            </a:r>
            <a:r>
              <a:rPr lang="cs-CZ" sz="2800" dirty="0" smtClean="0">
                <a:solidFill>
                  <a:schemeClr val="bg1"/>
                </a:solidFill>
              </a:rPr>
              <a:t>, </a:t>
            </a:r>
            <a:r>
              <a:rPr lang="cs-CZ" sz="2800" dirty="0" err="1">
                <a:solidFill>
                  <a:schemeClr val="bg1"/>
                </a:solidFill>
              </a:rPr>
              <a:t>S</a:t>
            </a:r>
            <a:r>
              <a:rPr lang="cs-CZ" sz="2800" dirty="0" err="1" smtClean="0">
                <a:solidFill>
                  <a:schemeClr val="bg1"/>
                </a:solidFill>
              </a:rPr>
              <a:t>elf-expression</a:t>
            </a:r>
            <a:r>
              <a:rPr lang="cs-CZ" sz="2800" dirty="0" smtClean="0">
                <a:solidFill>
                  <a:schemeClr val="bg1"/>
                </a:solidFill>
              </a:rPr>
              <a:t> and </a:t>
            </a:r>
            <a:r>
              <a:rPr lang="cs-CZ" sz="2800" dirty="0" err="1">
                <a:solidFill>
                  <a:schemeClr val="bg1"/>
                </a:solidFill>
              </a:rPr>
              <a:t>T</a:t>
            </a:r>
            <a:r>
              <a:rPr lang="cs-CZ" sz="2800" dirty="0" err="1" smtClean="0">
                <a:solidFill>
                  <a:schemeClr val="bg1"/>
                </a:solidFill>
              </a:rPr>
              <a:t>esting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limits</a:t>
            </a:r>
            <a:endParaRPr lang="cs-CZ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cs-CZ" sz="2800" dirty="0" err="1" smtClean="0">
                <a:solidFill>
                  <a:schemeClr val="bg1"/>
                </a:solidFill>
              </a:rPr>
              <a:t>Practicing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setting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goals</a:t>
            </a:r>
            <a:r>
              <a:rPr lang="cs-CZ" sz="2800" dirty="0" smtClean="0">
                <a:solidFill>
                  <a:schemeClr val="bg1"/>
                </a:solidFill>
              </a:rPr>
              <a:t> and </a:t>
            </a:r>
            <a:r>
              <a:rPr lang="cs-CZ" sz="2800" dirty="0" err="1" smtClean="0">
                <a:solidFill>
                  <a:schemeClr val="bg1"/>
                </a:solidFill>
              </a:rPr>
              <a:t>coping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with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frustration</a:t>
            </a:r>
            <a:endParaRPr lang="cs-CZ" sz="2800" dirty="0">
              <a:solidFill>
                <a:schemeClr val="bg1"/>
              </a:solidFill>
            </a:endParaRPr>
          </a:p>
          <a:p>
            <a:endParaRPr lang="cs-CZ" sz="4400" dirty="0" smtClean="0">
              <a:solidFill>
                <a:schemeClr val="bg1"/>
              </a:solidFill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5970801" y="6194926"/>
            <a:ext cx="3171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Kowert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&amp;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Quandt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, 2016)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9748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smtClean="0"/>
              <a:t>ADHD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6" name="TextovéPole 5"/>
          <p:cNvSpPr txBox="1"/>
          <p:nvPr/>
        </p:nvSpPr>
        <p:spPr>
          <a:xfrm>
            <a:off x="6012160" y="6225155"/>
            <a:ext cx="319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EndeavorRx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br>
              <a:rPr lang="cs-CZ" i="1" dirty="0" smtClean="0">
                <a:solidFill>
                  <a:schemeClr val="bg1"/>
                </a:solidFill>
                <a:latin typeface="Roboto Medium"/>
              </a:rPr>
            </a:b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Akili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Interactive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Labs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. 2021)</a:t>
            </a:r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7" y="1633998"/>
            <a:ext cx="8162056" cy="45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15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smtClean="0"/>
              <a:t>ADHD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6" name="TextovéPole 5"/>
          <p:cNvSpPr txBox="1"/>
          <p:nvPr/>
        </p:nvSpPr>
        <p:spPr>
          <a:xfrm>
            <a:off x="0" y="5657060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Roboto Medium"/>
              </a:rPr>
              <a:t>Kollins</a:t>
            </a:r>
            <a:r>
              <a:rPr lang="en-US" i="1" dirty="0">
                <a:solidFill>
                  <a:schemeClr val="bg1"/>
                </a:solidFill>
                <a:latin typeface="Roboto Medium"/>
              </a:rPr>
              <a:t>, Scott &amp; Childress, Ann &amp; </a:t>
            </a:r>
            <a:r>
              <a:rPr lang="en-US" i="1" dirty="0" err="1">
                <a:solidFill>
                  <a:schemeClr val="bg1"/>
                </a:solidFill>
                <a:latin typeface="Roboto Medium"/>
              </a:rPr>
              <a:t>Heusser</a:t>
            </a:r>
            <a:r>
              <a:rPr lang="en-US" i="1" dirty="0">
                <a:solidFill>
                  <a:schemeClr val="bg1"/>
                </a:solidFill>
                <a:latin typeface="Roboto Medium"/>
              </a:rPr>
              <a:t>, Andrew &amp; Lutz, Jacqueline. (2021). Effectiveness of a digital therapeutic as adjunct to treatment with medication in pediatric ADHD. </a:t>
            </a:r>
            <a:r>
              <a:rPr lang="en-US" i="1" dirty="0" err="1">
                <a:solidFill>
                  <a:schemeClr val="bg1"/>
                </a:solidFill>
                <a:latin typeface="Roboto Medium"/>
              </a:rPr>
              <a:t>npj</a:t>
            </a:r>
            <a:r>
              <a:rPr lang="en-US" i="1" dirty="0">
                <a:solidFill>
                  <a:schemeClr val="bg1"/>
                </a:solidFill>
                <a:latin typeface="Roboto Medium"/>
              </a:rPr>
              <a:t> Digital Medicine. 4. </a:t>
            </a:r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454"/>
            <a:ext cx="9202366" cy="37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25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smtClean="0"/>
              <a:t>ADHD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6" name="TextovéPole 5"/>
          <p:cNvSpPr txBox="1"/>
          <p:nvPr/>
        </p:nvSpPr>
        <p:spPr>
          <a:xfrm>
            <a:off x="6012160" y="6225155"/>
            <a:ext cx="319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EndeavorRx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br>
              <a:rPr lang="cs-CZ" i="1" dirty="0" smtClean="0">
                <a:solidFill>
                  <a:schemeClr val="bg1"/>
                </a:solidFill>
                <a:latin typeface="Roboto Medium"/>
              </a:rPr>
            </a:b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Akili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Interactive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Labs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. 2021)</a:t>
            </a:r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42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51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Depression</a:t>
            </a:r>
            <a:r>
              <a:rPr lang="cs-CZ" dirty="0" smtClean="0"/>
              <a:t> 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827584" y="2238588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smtClean="0"/>
              <a:t>Do </a:t>
            </a:r>
            <a:r>
              <a:rPr lang="cs-CZ" sz="3600" b="1" dirty="0" err="1" smtClean="0"/>
              <a:t>you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know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any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games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dealing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with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this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topic</a:t>
            </a:r>
            <a:r>
              <a:rPr lang="cs-CZ" sz="3600" b="1" dirty="0" smtClean="0"/>
              <a:t>?</a:t>
            </a:r>
          </a:p>
          <a:p>
            <a:pPr marL="118872">
              <a:buClr>
                <a:schemeClr val="accent1"/>
              </a:buClr>
              <a:buSzPct val="80000"/>
            </a:pPr>
            <a:r>
              <a:rPr lang="cs-CZ" sz="3600" b="1" dirty="0" smtClean="0"/>
              <a:t/>
            </a:r>
            <a:br>
              <a:rPr lang="cs-CZ" sz="3600" b="1" dirty="0" smtClean="0"/>
            </a:br>
            <a:r>
              <a:rPr lang="cs-CZ" sz="3600" b="1" dirty="0" smtClean="0"/>
              <a:t>SHARED DOC</a:t>
            </a:r>
            <a:br>
              <a:rPr lang="cs-CZ" sz="3600" b="1" dirty="0" smtClean="0"/>
            </a:br>
            <a:r>
              <a:rPr lang="en-GB" sz="2800" u="sng" dirty="0">
                <a:hlinkClick r:id="rId3"/>
              </a:rPr>
              <a:t>https://</a:t>
            </a:r>
            <a:r>
              <a:rPr lang="en-GB" sz="2800" u="sng" dirty="0" smtClean="0">
                <a:hlinkClick r:id="rId3"/>
              </a:rPr>
              <a:t>docs.google.com/spreadsheets/d/1S224KOCIWKzA_WloW1wx3kx8IBXlc33VQ1ihAeZIDoY/edit?usp=sharing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000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Depression</a:t>
            </a:r>
            <a:r>
              <a:rPr lang="cs-CZ" dirty="0" smtClean="0"/>
              <a:t> 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323528" y="1628800"/>
            <a:ext cx="8589640" cy="4824536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r>
              <a:rPr lang="en-US" sz="2200" dirty="0" err="1"/>
              <a:t>Tortolero</a:t>
            </a:r>
            <a:r>
              <a:rPr lang="en-US" sz="2200" dirty="0"/>
              <a:t> SR, </a:t>
            </a:r>
            <a:r>
              <a:rPr lang="en-US" sz="2200" dirty="0" err="1"/>
              <a:t>Peskin</a:t>
            </a:r>
            <a:r>
              <a:rPr lang="en-US" sz="2200" dirty="0"/>
              <a:t> MF, </a:t>
            </a:r>
            <a:r>
              <a:rPr lang="en-US" sz="2200" dirty="0" err="1"/>
              <a:t>Baumler</a:t>
            </a:r>
            <a:r>
              <a:rPr lang="en-US" sz="2200" dirty="0"/>
              <a:t> ER, et al. Daily violent video game </a:t>
            </a:r>
            <a:r>
              <a:rPr lang="en-US" sz="2200" dirty="0" smtClean="0"/>
              <a:t>playing</a:t>
            </a:r>
            <a:r>
              <a:rPr lang="cs-CZ" sz="2200" dirty="0" smtClean="0"/>
              <a:t> </a:t>
            </a:r>
            <a:r>
              <a:rPr lang="en-US" sz="2200" dirty="0" smtClean="0"/>
              <a:t>and </a:t>
            </a:r>
            <a:r>
              <a:rPr lang="en-US" sz="2200" dirty="0"/>
              <a:t>depression in preadolescent youth. </a:t>
            </a:r>
            <a:r>
              <a:rPr lang="en-US" sz="2200" i="1" dirty="0" err="1"/>
              <a:t>Cyberpsychol</a:t>
            </a:r>
            <a:r>
              <a:rPr lang="en-US" sz="2200" i="1" dirty="0"/>
              <a:t> </a:t>
            </a:r>
            <a:r>
              <a:rPr lang="en-US" sz="2200" i="1" dirty="0" err="1"/>
              <a:t>Behav</a:t>
            </a:r>
            <a:r>
              <a:rPr lang="en-US" sz="2200" i="1" dirty="0"/>
              <a:t> </a:t>
            </a:r>
            <a:r>
              <a:rPr lang="en-US" sz="2200" i="1" dirty="0" err="1"/>
              <a:t>Soc</a:t>
            </a:r>
            <a:r>
              <a:rPr lang="en-US" sz="2200" i="1" dirty="0"/>
              <a:t> </a:t>
            </a:r>
            <a:r>
              <a:rPr lang="en-US" sz="2200" i="1" dirty="0" err="1"/>
              <a:t>Netw</a:t>
            </a:r>
            <a:r>
              <a:rPr lang="en-US" sz="2200" i="1" dirty="0"/>
              <a:t>. </a:t>
            </a:r>
            <a:r>
              <a:rPr lang="en-US" sz="2200" dirty="0"/>
              <a:t>2014; </a:t>
            </a:r>
            <a:r>
              <a:rPr lang="en-US" sz="2200" dirty="0" smtClean="0"/>
              <a:t>17:</a:t>
            </a:r>
            <a:r>
              <a:rPr lang="cs-CZ" sz="2200" dirty="0" smtClean="0"/>
              <a:t> </a:t>
            </a:r>
            <a:r>
              <a:rPr lang="en-US" sz="2200" dirty="0" smtClean="0"/>
              <a:t>609–615.</a:t>
            </a:r>
            <a:endParaRPr lang="cs-CZ" sz="2200" dirty="0" smtClean="0"/>
          </a:p>
          <a:p>
            <a:endParaRPr lang="cs-CZ" sz="2200" dirty="0" smtClean="0"/>
          </a:p>
          <a:p>
            <a:r>
              <a:rPr lang="en-US" sz="2200" dirty="0" err="1"/>
              <a:t>Brunborg</a:t>
            </a:r>
            <a:r>
              <a:rPr lang="en-US" sz="2200" dirty="0"/>
              <a:t> GS, </a:t>
            </a:r>
            <a:r>
              <a:rPr lang="en-US" sz="2200" dirty="0" err="1"/>
              <a:t>Mentzoni</a:t>
            </a:r>
            <a:r>
              <a:rPr lang="en-US" sz="2200" dirty="0"/>
              <a:t> RA, </a:t>
            </a:r>
            <a:r>
              <a:rPr lang="en-US" sz="2200" dirty="0" err="1"/>
              <a:t>Froyland</a:t>
            </a:r>
            <a:r>
              <a:rPr lang="en-US" sz="2200" dirty="0"/>
              <a:t> LR. Is video gaming, or video game </a:t>
            </a:r>
            <a:r>
              <a:rPr lang="en-US" sz="2200" dirty="0" smtClean="0"/>
              <a:t>addiction,</a:t>
            </a:r>
            <a:r>
              <a:rPr lang="cs-CZ" sz="2200" dirty="0" smtClean="0"/>
              <a:t> </a:t>
            </a:r>
            <a:r>
              <a:rPr lang="en-US" sz="2200" dirty="0" smtClean="0"/>
              <a:t>associated </a:t>
            </a:r>
            <a:r>
              <a:rPr lang="en-US" sz="2200" dirty="0"/>
              <a:t>with depression, academic achievement, heavy episodic drinking, </a:t>
            </a:r>
            <a:r>
              <a:rPr lang="en-US" sz="2200" dirty="0" smtClean="0"/>
              <a:t>or</a:t>
            </a:r>
            <a:r>
              <a:rPr lang="cs-CZ" sz="2200" dirty="0" smtClean="0"/>
              <a:t> </a:t>
            </a:r>
            <a:r>
              <a:rPr lang="en-US" sz="2200" dirty="0" smtClean="0"/>
              <a:t>conduct </a:t>
            </a:r>
            <a:r>
              <a:rPr lang="en-US" sz="2200" dirty="0"/>
              <a:t>problems? </a:t>
            </a:r>
            <a:r>
              <a:rPr lang="en-US" sz="2200" i="1" dirty="0"/>
              <a:t>J </a:t>
            </a:r>
            <a:r>
              <a:rPr lang="en-US" sz="2200" i="1" dirty="0" err="1"/>
              <a:t>Behav</a:t>
            </a:r>
            <a:r>
              <a:rPr lang="en-US" sz="2200" i="1" dirty="0"/>
              <a:t> Addict</a:t>
            </a:r>
            <a:r>
              <a:rPr lang="en-US" sz="2200" dirty="0"/>
              <a:t>. 2014; 3: 27–32.</a:t>
            </a:r>
          </a:p>
          <a:p>
            <a:endParaRPr lang="cs-CZ" sz="2200" dirty="0" smtClean="0"/>
          </a:p>
          <a:p>
            <a:r>
              <a:rPr lang="en-US" sz="2200" dirty="0" smtClean="0"/>
              <a:t>Ferguson </a:t>
            </a:r>
            <a:r>
              <a:rPr lang="en-US" sz="2200" dirty="0"/>
              <a:t>CJ, Olson CK. Friends, fun, frustration and fantasy: Child motivations </a:t>
            </a:r>
            <a:r>
              <a:rPr lang="en-US" sz="2200" dirty="0" smtClean="0"/>
              <a:t>for</a:t>
            </a:r>
            <a:r>
              <a:rPr lang="cs-CZ" sz="2200" dirty="0" smtClean="0"/>
              <a:t> </a:t>
            </a:r>
            <a:r>
              <a:rPr lang="en-US" sz="2200" dirty="0" smtClean="0"/>
              <a:t>video </a:t>
            </a:r>
            <a:r>
              <a:rPr lang="en-US" sz="2200" dirty="0"/>
              <a:t>game play. </a:t>
            </a:r>
            <a:r>
              <a:rPr lang="en-US" sz="2200" i="1" dirty="0" err="1"/>
              <a:t>Motiv</a:t>
            </a:r>
            <a:r>
              <a:rPr lang="en-US" sz="2200" i="1" dirty="0"/>
              <a:t> Emotion. </a:t>
            </a:r>
            <a:r>
              <a:rPr lang="en-US" sz="2200" dirty="0"/>
              <a:t>2013; 37: </a:t>
            </a:r>
            <a:r>
              <a:rPr lang="en-US" sz="2200" dirty="0" smtClean="0"/>
              <a:t>154–164.</a:t>
            </a:r>
            <a:r>
              <a:rPr lang="cs-CZ" sz="2200" dirty="0" smtClean="0"/>
              <a:t> </a:t>
            </a:r>
            <a:r>
              <a:rPr lang="en-US" sz="2200" dirty="0" smtClean="0"/>
              <a:t>19</a:t>
            </a:r>
            <a:r>
              <a:rPr lang="en-US" sz="2200" dirty="0"/>
              <a:t>. </a:t>
            </a:r>
            <a:endParaRPr lang="cs-CZ" sz="2200" dirty="0" smtClean="0"/>
          </a:p>
          <a:p>
            <a:endParaRPr lang="cs-CZ" sz="2200" dirty="0"/>
          </a:p>
          <a:p>
            <a:r>
              <a:rPr lang="en-US" sz="2200" dirty="0" err="1" smtClean="0"/>
              <a:t>Przybylski</a:t>
            </a:r>
            <a:r>
              <a:rPr lang="en-US" sz="2200" dirty="0" smtClean="0"/>
              <a:t> </a:t>
            </a:r>
            <a:r>
              <a:rPr lang="en-US" sz="2200" dirty="0"/>
              <a:t>AK. Electronic gaming and psychosocial adjustment. </a:t>
            </a:r>
            <a:r>
              <a:rPr lang="en-US" sz="2200" i="1" dirty="0"/>
              <a:t>Pediatrics</a:t>
            </a:r>
            <a:r>
              <a:rPr lang="en-US" sz="2200" dirty="0"/>
              <a:t>. 2014; </a:t>
            </a:r>
            <a:r>
              <a:rPr lang="en-US" sz="2200" dirty="0" smtClean="0"/>
              <a:t>134:</a:t>
            </a:r>
            <a:r>
              <a:rPr lang="cs-CZ" sz="2200" dirty="0"/>
              <a:t> </a:t>
            </a:r>
            <a:r>
              <a:rPr lang="en-US" sz="2200" dirty="0" smtClean="0"/>
              <a:t>e716–e722</a:t>
            </a:r>
            <a:r>
              <a:rPr lang="en-US" sz="2200" dirty="0"/>
              <a:t>.</a:t>
            </a:r>
            <a:endParaRPr lang="cs-CZ" sz="22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2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4120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Depression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26776"/>
            <a:ext cx="5301208" cy="5301208"/>
          </a:xfrm>
          <a:prstGeom prst="rect">
            <a:avLst/>
          </a:prstGeom>
        </p:spPr>
      </p:pic>
      <p:sp>
        <p:nvSpPr>
          <p:cNvPr id="9" name="TextovéPole 8"/>
          <p:cNvSpPr txBox="1"/>
          <p:nvPr/>
        </p:nvSpPr>
        <p:spPr>
          <a:xfrm>
            <a:off x="6987691" y="5502005"/>
            <a:ext cx="228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EndeavorRx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br>
              <a:rPr lang="cs-CZ" i="1" dirty="0" smtClean="0">
                <a:solidFill>
                  <a:schemeClr val="bg1"/>
                </a:solidFill>
                <a:latin typeface="Roboto Medium"/>
              </a:rPr>
            </a:b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Akili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Interactive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Labs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. 2021)</a:t>
            </a:r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16218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75806" y="68143"/>
            <a:ext cx="7787208" cy="1252728"/>
          </a:xfrm>
        </p:spPr>
        <p:txBody>
          <a:bodyPr>
            <a:noAutofit/>
          </a:bodyPr>
          <a:lstStyle/>
          <a:p>
            <a:r>
              <a:rPr lang="en-US" sz="3600" dirty="0"/>
              <a:t>Does playing violent games make </a:t>
            </a:r>
            <a:r>
              <a:rPr lang="cs-CZ" sz="3600" dirty="0" err="1" smtClean="0"/>
              <a:t>players</a:t>
            </a:r>
            <a:r>
              <a:rPr lang="en-US" sz="3600" dirty="0" smtClean="0"/>
              <a:t> </a:t>
            </a:r>
            <a:r>
              <a:rPr lang="en-US" sz="3600" dirty="0"/>
              <a:t>more aggressive?</a:t>
            </a: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r>
              <a:rPr lang="cs-CZ" sz="3600" dirty="0" err="1" smtClean="0"/>
              <a:t>Hundreds</a:t>
            </a:r>
            <a:r>
              <a:rPr lang="cs-CZ" sz="3600" dirty="0" smtClean="0"/>
              <a:t> </a:t>
            </a:r>
            <a:r>
              <a:rPr lang="cs-CZ" sz="3600" dirty="0" err="1" smtClean="0"/>
              <a:t>of</a:t>
            </a:r>
            <a:r>
              <a:rPr lang="cs-CZ" sz="3600" dirty="0" smtClean="0"/>
              <a:t> </a:t>
            </a:r>
            <a:r>
              <a:rPr lang="cs-CZ" sz="3600" dirty="0" err="1" smtClean="0"/>
              <a:t>studies</a:t>
            </a:r>
            <a:r>
              <a:rPr lang="cs-CZ" sz="3600" dirty="0" smtClean="0"/>
              <a:t> on </a:t>
            </a:r>
            <a:r>
              <a:rPr lang="cs-CZ" sz="3600" dirty="0" err="1" smtClean="0"/>
              <a:t>the</a:t>
            </a:r>
            <a:r>
              <a:rPr lang="cs-CZ" sz="3600" dirty="0" smtClean="0"/>
              <a:t> </a:t>
            </a:r>
            <a:r>
              <a:rPr lang="cs-CZ" sz="3600" dirty="0" err="1" smtClean="0"/>
              <a:t>topic</a:t>
            </a:r>
            <a:r>
              <a:rPr lang="cs-CZ" sz="3600" dirty="0" smtClean="0"/>
              <a:t/>
            </a:r>
            <a:br>
              <a:rPr lang="cs-CZ" sz="3600" dirty="0" smtClean="0"/>
            </a:br>
            <a:r>
              <a:rPr lang="cs-CZ" sz="3600" dirty="0" smtClean="0"/>
              <a:t>(</a:t>
            </a:r>
            <a:r>
              <a:rPr lang="cs-CZ" sz="3600" dirty="0" err="1" smtClean="0"/>
              <a:t>shared</a:t>
            </a:r>
            <a:r>
              <a:rPr lang="cs-CZ" sz="3600" dirty="0" smtClean="0"/>
              <a:t> doc)</a:t>
            </a: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" y="-25985"/>
            <a:ext cx="9147700" cy="5975265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5724128" y="6165430"/>
            <a:ext cx="78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>
                <a:latin typeface="Roboto Medium"/>
              </a:rPr>
              <a:t>Gamesforchange.org</a:t>
            </a:r>
            <a:endParaRPr lang="cs-CZ" sz="3200" dirty="0"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0338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Practical</a:t>
            </a:r>
            <a:r>
              <a:rPr lang="cs-CZ" dirty="0" smtClean="0"/>
              <a:t> </a:t>
            </a:r>
            <a:r>
              <a:rPr lang="cs-CZ" dirty="0" err="1" smtClean="0"/>
              <a:t>info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3779912" cy="5067336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537" y="2568123"/>
            <a:ext cx="4741764" cy="35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51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smtClean="0"/>
              <a:t>Risk </a:t>
            </a:r>
            <a:r>
              <a:rPr lang="en-GB" dirty="0" smtClean="0"/>
              <a:t>Behaviours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9" name="TextovéPole 8"/>
          <p:cNvSpPr txBox="1"/>
          <p:nvPr/>
        </p:nvSpPr>
        <p:spPr>
          <a:xfrm>
            <a:off x="4808360" y="5977487"/>
            <a:ext cx="433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>
                <a:solidFill>
                  <a:schemeClr val="bg1"/>
                </a:solidFill>
                <a:latin typeface="Roboto Medium"/>
              </a:rPr>
              <a:t>Tony </a:t>
            </a:r>
            <a:r>
              <a:rPr lang="cs-CZ" i="1" dirty="0" err="1">
                <a:solidFill>
                  <a:schemeClr val="bg1"/>
                </a:solidFill>
                <a:latin typeface="Roboto Medium"/>
              </a:rPr>
              <a:t>Hawk's</a:t>
            </a:r>
            <a:r>
              <a:rPr lang="cs-CZ" i="1" dirty="0">
                <a:solidFill>
                  <a:schemeClr val="bg1"/>
                </a:solidFill>
                <a:latin typeface="Roboto Medium"/>
              </a:rPr>
              <a:t>™ Pro </a:t>
            </a:r>
            <a:r>
              <a:rPr lang="cs-CZ" i="1" dirty="0" err="1">
                <a:solidFill>
                  <a:schemeClr val="bg1"/>
                </a:solidFill>
                <a:latin typeface="Roboto Medium"/>
              </a:rPr>
              <a:t>Skater</a:t>
            </a:r>
            <a:r>
              <a:rPr lang="cs-CZ" i="1" dirty="0">
                <a:solidFill>
                  <a:schemeClr val="bg1"/>
                </a:solidFill>
                <a:latin typeface="Roboto Medium"/>
              </a:rPr>
              <a:t>™ 1 + 2</a:t>
            </a:r>
            <a:br>
              <a:rPr lang="cs-CZ" i="1" dirty="0">
                <a:solidFill>
                  <a:schemeClr val="bg1"/>
                </a:solidFill>
                <a:latin typeface="Roboto Medium"/>
              </a:rPr>
            </a:br>
            <a:r>
              <a:rPr lang="cs-CZ" i="1" dirty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i="1" dirty="0" err="1">
                <a:solidFill>
                  <a:schemeClr val="bg1"/>
                </a:solidFill>
                <a:latin typeface="Roboto Medium"/>
              </a:rPr>
              <a:t>Vicarious</a:t>
            </a:r>
            <a:r>
              <a:rPr lang="cs-CZ" i="1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 err="1">
                <a:solidFill>
                  <a:schemeClr val="bg1"/>
                </a:solidFill>
                <a:latin typeface="Roboto Medium"/>
              </a:rPr>
              <a:t>Visions</a:t>
            </a:r>
            <a:r>
              <a:rPr lang="cs-CZ" i="1" dirty="0">
                <a:solidFill>
                  <a:schemeClr val="bg1"/>
                </a:solidFill>
                <a:latin typeface="Roboto Medium"/>
              </a:rPr>
              <a:t>, </a:t>
            </a:r>
            <a:r>
              <a:rPr lang="cs-CZ" i="1" dirty="0" err="1">
                <a:solidFill>
                  <a:schemeClr val="bg1"/>
                </a:solidFill>
                <a:latin typeface="Roboto Medium"/>
              </a:rPr>
              <a:t>Neversoft</a:t>
            </a:r>
            <a:r>
              <a:rPr lang="cs-CZ" i="1" dirty="0">
                <a:solidFill>
                  <a:schemeClr val="bg1"/>
                </a:solidFill>
                <a:latin typeface="Roboto Medium"/>
              </a:rPr>
              <a:t>. 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2020)</a:t>
            </a:r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60" y="1590474"/>
            <a:ext cx="3698354" cy="4387013"/>
          </a:xfrm>
          <a:prstGeom prst="rect">
            <a:avLst/>
          </a:prstGeom>
        </p:spPr>
      </p:pic>
      <p:sp>
        <p:nvSpPr>
          <p:cNvPr id="5" name="Obdélník 4"/>
          <p:cNvSpPr/>
          <p:nvPr/>
        </p:nvSpPr>
        <p:spPr>
          <a:xfrm>
            <a:off x="2286000" y="213633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4"/>
          <a:srcRect l="14591" r="24027"/>
          <a:stretch/>
        </p:blipFill>
        <p:spPr>
          <a:xfrm>
            <a:off x="400694" y="1567313"/>
            <a:ext cx="4147685" cy="4501818"/>
          </a:xfrm>
          <a:prstGeom prst="rect">
            <a:avLst/>
          </a:prstGeom>
        </p:spPr>
      </p:pic>
      <p:sp>
        <p:nvSpPr>
          <p:cNvPr id="10" name="TextovéPole 9"/>
          <p:cNvSpPr txBox="1"/>
          <p:nvPr/>
        </p:nvSpPr>
        <p:spPr>
          <a:xfrm>
            <a:off x="343978" y="6069131"/>
            <a:ext cx="43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>
                <a:solidFill>
                  <a:schemeClr val="bg1"/>
                </a:solidFill>
                <a:latin typeface="Roboto Medium"/>
              </a:rPr>
              <a:t>Tony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Hawk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‚ (Forbes.com)</a:t>
            </a:r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16574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75806" y="68143"/>
            <a:ext cx="7787208" cy="1252728"/>
          </a:xfrm>
        </p:spPr>
        <p:txBody>
          <a:bodyPr>
            <a:noAutofit/>
          </a:bodyPr>
          <a:lstStyle/>
          <a:p>
            <a:r>
              <a:rPr lang="cs-CZ" sz="3600" dirty="0" err="1" smtClean="0"/>
              <a:t>Gaming</a:t>
            </a:r>
            <a:r>
              <a:rPr lang="cs-CZ" sz="3600" dirty="0" smtClean="0"/>
              <a:t> </a:t>
            </a:r>
            <a:r>
              <a:rPr lang="cs-CZ" sz="3600" dirty="0" err="1" smtClean="0"/>
              <a:t>disorder</a:t>
            </a:r>
            <a:endParaRPr lang="en-US" sz="3600" dirty="0"/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683568" y="5225098"/>
            <a:ext cx="836327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Tx/>
              <a:buChar char="-"/>
            </a:pPr>
            <a:endParaRPr lang="cs-CZ" sz="3200" dirty="0"/>
          </a:p>
          <a:p>
            <a:r>
              <a:rPr lang="cs-CZ" sz="2400" dirty="0" smtClean="0"/>
              <a:t>Rachel </a:t>
            </a:r>
            <a:r>
              <a:rPr lang="cs-CZ" sz="2400" dirty="0" err="1" smtClean="0"/>
              <a:t>Kowert</a:t>
            </a:r>
            <a:r>
              <a:rPr lang="cs-CZ" sz="2400" dirty="0" smtClean="0"/>
              <a:t> - </a:t>
            </a:r>
            <a:r>
              <a:rPr lang="cs-CZ" sz="2400" dirty="0" err="1" smtClean="0"/>
              <a:t>State</a:t>
            </a:r>
            <a:r>
              <a:rPr lang="cs-CZ" sz="2400" dirty="0" smtClean="0"/>
              <a:t> </a:t>
            </a:r>
            <a:r>
              <a:rPr lang="cs-CZ" sz="2400" dirty="0" err="1" smtClean="0"/>
              <a:t>of</a:t>
            </a:r>
            <a:r>
              <a:rPr lang="cs-CZ" sz="2400" dirty="0" smtClean="0"/>
              <a:t> </a:t>
            </a:r>
            <a:r>
              <a:rPr lang="cs-CZ" sz="2400" dirty="0" err="1" smtClean="0"/>
              <a:t>the</a:t>
            </a:r>
            <a:r>
              <a:rPr lang="cs-CZ" sz="2400" dirty="0" smtClean="0"/>
              <a:t> </a:t>
            </a:r>
            <a:r>
              <a:rPr lang="cs-CZ" sz="2400" dirty="0" err="1" smtClean="0"/>
              <a:t>Research</a:t>
            </a:r>
            <a:r>
              <a:rPr lang="cs-CZ" sz="2400" dirty="0" smtClean="0"/>
              <a:t> on </a:t>
            </a:r>
            <a:r>
              <a:rPr lang="cs-CZ" sz="2400" dirty="0" err="1" smtClean="0"/>
              <a:t>Gaming</a:t>
            </a:r>
            <a:r>
              <a:rPr lang="cs-CZ" sz="2400" dirty="0" smtClean="0"/>
              <a:t> </a:t>
            </a:r>
            <a:r>
              <a:rPr lang="cs-CZ" sz="2400" dirty="0" err="1" smtClean="0"/>
              <a:t>Disorder</a:t>
            </a:r>
            <a:endParaRPr lang="cs-CZ" sz="2400" dirty="0" smtClean="0"/>
          </a:p>
          <a:p>
            <a:r>
              <a:rPr lang="cs-CZ" sz="2000" dirty="0" smtClean="0"/>
              <a:t>https://www.youtube.com/watch?v=7-KcrWjkPa8&amp;ab_channel=Psychgeist</a:t>
            </a: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6792"/>
            <a:ext cx="8032504" cy="45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5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75806" y="68143"/>
            <a:ext cx="7787208" cy="1252728"/>
          </a:xfrm>
        </p:spPr>
        <p:txBody>
          <a:bodyPr>
            <a:noAutofit/>
          </a:bodyPr>
          <a:lstStyle/>
          <a:p>
            <a:r>
              <a:rPr lang="cs-CZ" sz="3600" dirty="0" err="1" smtClean="0"/>
              <a:t>Summary</a:t>
            </a:r>
            <a:endParaRPr lang="en-US" sz="3600" dirty="0"/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477753" y="1648794"/>
            <a:ext cx="83632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smtClean="0"/>
              <a:t>General </a:t>
            </a:r>
            <a:r>
              <a:rPr lang="cs-CZ" sz="3200" dirty="0" err="1"/>
              <a:t>E</a:t>
            </a:r>
            <a:r>
              <a:rPr lang="cs-CZ" sz="3200" dirty="0" err="1" smtClean="0"/>
              <a:t>ffects</a:t>
            </a:r>
            <a:r>
              <a:rPr lang="cs-CZ" sz="3200" dirty="0" smtClean="0"/>
              <a:t> </a:t>
            </a:r>
            <a:r>
              <a:rPr lang="cs-CZ" sz="3200" dirty="0" err="1" smtClean="0"/>
              <a:t>of</a:t>
            </a:r>
            <a:r>
              <a:rPr lang="cs-CZ" sz="3200" dirty="0" smtClean="0"/>
              <a:t> Video </a:t>
            </a:r>
            <a:r>
              <a:rPr lang="cs-CZ" sz="3200" dirty="0" err="1"/>
              <a:t>G</a:t>
            </a:r>
            <a:r>
              <a:rPr lang="cs-CZ" sz="3200" dirty="0" err="1" smtClean="0"/>
              <a:t>ames</a:t>
            </a:r>
            <a:r>
              <a:rPr lang="cs-CZ" sz="3200" dirty="0" smtClean="0"/>
              <a:t> on Obesity </a:t>
            </a:r>
            <a:r>
              <a:rPr lang="cs-CZ" sz="3200" dirty="0" err="1" smtClean="0"/>
              <a:t>vs</a:t>
            </a:r>
            <a:r>
              <a:rPr lang="cs-CZ" sz="3200" dirty="0" smtClean="0"/>
              <a:t>  </a:t>
            </a:r>
            <a:r>
              <a:rPr lang="cs-CZ" sz="3200" dirty="0" err="1" smtClean="0"/>
              <a:t>Exergames</a:t>
            </a:r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err="1" smtClean="0"/>
              <a:t>Advergames</a:t>
            </a:r>
            <a:r>
              <a:rPr lang="cs-CZ" sz="3200" dirty="0" smtClean="0"/>
              <a:t> and </a:t>
            </a:r>
            <a:r>
              <a:rPr lang="cs-CZ" sz="3200" dirty="0" err="1" smtClean="0"/>
              <a:t>Their</a:t>
            </a:r>
            <a:r>
              <a:rPr lang="cs-CZ" sz="3200" dirty="0" smtClean="0"/>
              <a:t> </a:t>
            </a:r>
            <a:r>
              <a:rPr lang="cs-CZ" sz="3200" dirty="0" err="1" smtClean="0"/>
              <a:t>Effects</a:t>
            </a:r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err="1" smtClean="0"/>
              <a:t>Child</a:t>
            </a:r>
            <a:r>
              <a:rPr lang="cs-CZ" sz="3200" dirty="0" smtClean="0"/>
              <a:t> and </a:t>
            </a:r>
            <a:r>
              <a:rPr lang="cs-CZ" sz="3200" dirty="0" err="1" smtClean="0"/>
              <a:t>Youth</a:t>
            </a:r>
            <a:r>
              <a:rPr lang="cs-CZ" sz="3200" dirty="0" smtClean="0"/>
              <a:t> </a:t>
            </a:r>
            <a:r>
              <a:rPr lang="cs-CZ" sz="3200" dirty="0" err="1" smtClean="0"/>
              <a:t>Development</a:t>
            </a:r>
            <a:r>
              <a:rPr lang="cs-CZ" sz="3200" dirty="0" smtClean="0"/>
              <a:t> &amp; </a:t>
            </a:r>
            <a:r>
              <a:rPr lang="cs-CZ" sz="3200" dirty="0" err="1" smtClean="0"/>
              <a:t>Games</a:t>
            </a:r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smtClean="0"/>
              <a:t>Video </a:t>
            </a:r>
            <a:r>
              <a:rPr lang="cs-CZ" sz="3200" dirty="0" err="1" smtClean="0"/>
              <a:t>Games</a:t>
            </a:r>
            <a:r>
              <a:rPr lang="cs-CZ" sz="3200" dirty="0" smtClean="0"/>
              <a:t> and </a:t>
            </a:r>
            <a:r>
              <a:rPr lang="cs-CZ" sz="3200" dirty="0" err="1" smtClean="0"/>
              <a:t>Depression</a:t>
            </a:r>
            <a:r>
              <a:rPr lang="cs-CZ" sz="3200" dirty="0" smtClean="0"/>
              <a:t> &amp; ADHD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smtClean="0"/>
              <a:t>Video </a:t>
            </a:r>
            <a:r>
              <a:rPr lang="cs-CZ" sz="3200" dirty="0" err="1" smtClean="0"/>
              <a:t>Games</a:t>
            </a:r>
            <a:r>
              <a:rPr lang="cs-CZ" sz="3200" dirty="0" smtClean="0"/>
              <a:t> and Risk </a:t>
            </a:r>
            <a:r>
              <a:rPr lang="cs-CZ" sz="3200" dirty="0" err="1" smtClean="0"/>
              <a:t>Behaviours</a:t>
            </a:r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200" dirty="0" err="1" smtClean="0"/>
              <a:t>Gaming</a:t>
            </a:r>
            <a:r>
              <a:rPr lang="cs-CZ" sz="3200" dirty="0" smtClean="0"/>
              <a:t> </a:t>
            </a:r>
            <a:r>
              <a:rPr lang="cs-CZ" sz="3200" dirty="0" err="1" smtClean="0"/>
              <a:t>Disorder</a:t>
            </a:r>
            <a:r>
              <a:rPr lang="cs-CZ" sz="3200" dirty="0" smtClean="0"/>
              <a:t> and </a:t>
            </a:r>
            <a:r>
              <a:rPr lang="cs-CZ" sz="3200" dirty="0" err="1" smtClean="0"/>
              <a:t>Limits</a:t>
            </a:r>
            <a:r>
              <a:rPr lang="cs-CZ" sz="3200" dirty="0" smtClean="0"/>
              <a:t> </a:t>
            </a:r>
            <a:r>
              <a:rPr lang="cs-CZ" sz="3200" dirty="0" err="1" smtClean="0"/>
              <a:t>of</a:t>
            </a:r>
            <a:r>
              <a:rPr lang="cs-CZ" sz="3200" dirty="0" smtClean="0"/>
              <a:t> </a:t>
            </a:r>
            <a:r>
              <a:rPr lang="cs-CZ" sz="3200" dirty="0" err="1"/>
              <a:t>O</a:t>
            </a:r>
            <a:r>
              <a:rPr lang="cs-CZ" sz="3200" dirty="0" err="1" smtClean="0"/>
              <a:t>ur</a:t>
            </a:r>
            <a:r>
              <a:rPr lang="cs-CZ" sz="3200" dirty="0" smtClean="0"/>
              <a:t> </a:t>
            </a:r>
            <a:r>
              <a:rPr lang="cs-CZ" sz="3200" dirty="0" err="1"/>
              <a:t>K</a:t>
            </a:r>
            <a:r>
              <a:rPr lang="cs-CZ" sz="3200" dirty="0" err="1" smtClean="0"/>
              <a:t>nowledge</a:t>
            </a:r>
            <a:endParaRPr lang="cs-CZ" sz="32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730485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348880"/>
            <a:ext cx="8136904" cy="2929955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smtClean="0">
                <a:solidFill>
                  <a:schemeClr val="accent1"/>
                </a:solidFill>
              </a:rPr>
              <a:t>Last </a:t>
            </a:r>
            <a:r>
              <a:rPr lang="cs-CZ" dirty="0" err="1" smtClean="0">
                <a:solidFill>
                  <a:schemeClr val="accent1"/>
                </a:solidFill>
              </a:rPr>
              <a:t>lecture</a:t>
            </a:r>
            <a:r>
              <a:rPr lang="cs-CZ" dirty="0" smtClean="0">
                <a:solidFill>
                  <a:schemeClr val="accent1"/>
                </a:solidFill>
              </a:rPr>
              <a:t> </a:t>
            </a:r>
            <a:r>
              <a:rPr lang="cs-CZ" dirty="0" err="1" smtClean="0">
                <a:solidFill>
                  <a:schemeClr val="accent1"/>
                </a:solidFill>
              </a:rPr>
              <a:t>is</a:t>
            </a:r>
            <a:r>
              <a:rPr lang="cs-CZ" dirty="0" smtClean="0">
                <a:solidFill>
                  <a:schemeClr val="accent1"/>
                </a:solidFill>
              </a:rPr>
              <a:t> </a:t>
            </a:r>
            <a:r>
              <a:rPr lang="cs-CZ" dirty="0" err="1" smtClean="0">
                <a:solidFill>
                  <a:schemeClr val="accent1"/>
                </a:solidFill>
              </a:rPr>
              <a:t>over</a:t>
            </a:r>
            <a:endParaRPr lang="cs-CZ" dirty="0" smtClean="0">
              <a:solidFill>
                <a:schemeClr val="accent1"/>
              </a:solidFill>
            </a:endParaRPr>
          </a:p>
          <a:p>
            <a:endParaRPr lang="cs-CZ" dirty="0" smtClean="0"/>
          </a:p>
          <a:p>
            <a:endParaRPr lang="cs-CZ" dirty="0" smtClean="0">
              <a:solidFill>
                <a:schemeClr val="bg1"/>
              </a:solidFill>
            </a:endParaRPr>
          </a:p>
          <a:p>
            <a:r>
              <a:rPr lang="cs-CZ" dirty="0" err="1" smtClean="0">
                <a:solidFill>
                  <a:schemeClr val="bg1"/>
                </a:solidFill>
              </a:rPr>
              <a:t>Stay</a:t>
            </a:r>
            <a:r>
              <a:rPr lang="cs-CZ" dirty="0" smtClean="0">
                <a:solidFill>
                  <a:schemeClr val="bg1"/>
                </a:solidFill>
              </a:rPr>
              <a:t> in </a:t>
            </a:r>
            <a:r>
              <a:rPr lang="cs-CZ" dirty="0" err="1" smtClean="0">
                <a:solidFill>
                  <a:schemeClr val="bg1"/>
                </a:solidFill>
              </a:rPr>
              <a:t>touch</a:t>
            </a:r>
            <a:r>
              <a:rPr lang="cs-CZ" dirty="0" smtClean="0">
                <a:solidFill>
                  <a:schemeClr val="bg1"/>
                </a:solidFill>
              </a:rPr>
              <a:t> on </a:t>
            </a:r>
            <a:r>
              <a:rPr lang="cs-CZ" dirty="0" err="1" smtClean="0">
                <a:solidFill>
                  <a:schemeClr val="bg1"/>
                </a:solidFill>
              </a:rPr>
              <a:t>Discord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1048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Practical</a:t>
            </a:r>
            <a:r>
              <a:rPr lang="cs-CZ" dirty="0" smtClean="0"/>
              <a:t> </a:t>
            </a:r>
            <a:r>
              <a:rPr lang="cs-CZ" dirty="0" err="1" smtClean="0"/>
              <a:t>info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9144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smtClean="0"/>
              <a:t>Last </a:t>
            </a:r>
            <a:r>
              <a:rPr lang="cs-CZ" sz="3600" b="1" dirty="0" err="1"/>
              <a:t>l</a:t>
            </a:r>
            <a:r>
              <a:rPr lang="cs-CZ" sz="3600" b="1" dirty="0" err="1" smtClean="0"/>
              <a:t>ecture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All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assignments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rdy</a:t>
            </a:r>
            <a:r>
              <a:rPr lang="cs-CZ" sz="3600" b="1" dirty="0" smtClean="0"/>
              <a:t> </a:t>
            </a:r>
          </a:p>
          <a:p>
            <a:pPr marL="118872">
              <a:buClr>
                <a:schemeClr val="accent1"/>
              </a:buClr>
              <a:buSzPct val="80000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Summaries</a:t>
            </a:r>
            <a:r>
              <a:rPr lang="cs-CZ" sz="3600" b="1" dirty="0" smtClean="0"/>
              <a:t> in </a:t>
            </a:r>
            <a:r>
              <a:rPr lang="cs-CZ" sz="3600" b="1" dirty="0" err="1" smtClean="0"/>
              <a:t>your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emails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cs-CZ" sz="3600" b="1" i="0" u="none" strike="noStrike" kern="1200" cap="none" spc="0" normalizeH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Discuss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ideas</a:t>
            </a:r>
            <a:r>
              <a:rPr lang="cs-CZ" sz="3600" b="1" dirty="0" smtClean="0"/>
              <a:t> via </a:t>
            </a:r>
            <a:r>
              <a:rPr lang="cs-CZ" sz="3600" b="1" dirty="0" err="1" smtClean="0"/>
              <a:t>Discord</a:t>
            </a: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944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Shared</a:t>
            </a:r>
            <a:r>
              <a:rPr lang="cs-CZ" dirty="0" smtClean="0"/>
              <a:t> </a:t>
            </a:r>
            <a:r>
              <a:rPr lang="cs-CZ" dirty="0" err="1" smtClean="0"/>
              <a:t>Document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827584" y="2238588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Let‘s</a:t>
            </a:r>
            <a:r>
              <a:rPr lang="cs-CZ" sz="3600" b="1" dirty="0" smtClean="0"/>
              <a:t> go to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g-doc</a:t>
            </a:r>
            <a:br>
              <a:rPr lang="cs-CZ" sz="3600" b="1" dirty="0" smtClean="0"/>
            </a:br>
            <a:r>
              <a:rPr lang="cs-CZ" sz="3600" b="1" dirty="0" smtClean="0"/>
              <a:t/>
            </a:r>
            <a:br>
              <a:rPr lang="cs-CZ" sz="3600" b="1" dirty="0" smtClean="0"/>
            </a:br>
            <a:r>
              <a:rPr lang="en-GB" sz="2800" u="sng" dirty="0">
                <a:hlinkClick r:id="rId3"/>
              </a:rPr>
              <a:t>https://</a:t>
            </a:r>
            <a:r>
              <a:rPr lang="en-GB" sz="2800" u="sng" dirty="0" smtClean="0">
                <a:hlinkClick r:id="rId3"/>
              </a:rPr>
              <a:t>docs.google.com/spreadsheets/d/1S224KOCIWKzA_WloW1wx3kx8IBXlc33VQ1ihAeZIDoY/edit?usp=sharing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smtClean="0"/>
              <a:t>(Link in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Discord</a:t>
            </a:r>
            <a:r>
              <a:rPr lang="cs-CZ" sz="3600" b="1" dirty="0" smtClean="0"/>
              <a:t>)</a:t>
            </a: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2503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health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971600" y="6434751"/>
            <a:ext cx="10426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Make Love, Not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Warcraft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 (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South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Park S20E08, southparkstudios.com; 2006) 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3"/>
          <a:srcRect l="-13106" r="12788"/>
          <a:stretch/>
        </p:blipFill>
        <p:spPr>
          <a:xfrm>
            <a:off x="-2621440" y="1628800"/>
            <a:ext cx="11340000" cy="47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80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 smtClean="0"/>
              <a:t>health</a:t>
            </a:r>
            <a:r>
              <a:rPr lang="cs-CZ" dirty="0" smtClean="0"/>
              <a:t> - </a:t>
            </a:r>
            <a:r>
              <a:rPr lang="cs-CZ" dirty="0" err="1"/>
              <a:t>E</a:t>
            </a:r>
            <a:r>
              <a:rPr lang="cs-CZ" dirty="0" err="1" smtClean="0"/>
              <a:t>xergames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5652120" y="6410192"/>
            <a:ext cx="10426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Just Dance 2022 (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Ubisoft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, 2021) 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566"/>
            <a:ext cx="9112721" cy="47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38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 smtClean="0"/>
              <a:t>health</a:t>
            </a:r>
            <a:r>
              <a:rPr lang="cs-CZ" dirty="0" smtClean="0"/>
              <a:t> - </a:t>
            </a:r>
            <a:r>
              <a:rPr lang="cs-CZ" dirty="0" err="1" smtClean="0"/>
              <a:t>Exergames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637220" y="2924944"/>
            <a:ext cx="78695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Graves L, Stratton G,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Ridgers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ND, Cable NT. Energy expenditure in 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adolescents</a:t>
            </a:r>
            <a:r>
              <a:rPr lang="cs-CZ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playing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new generation computer games. </a:t>
            </a:r>
            <a:r>
              <a:rPr lang="en-US" sz="3200" i="1" dirty="0">
                <a:solidFill>
                  <a:schemeClr val="bg1"/>
                </a:solidFill>
                <a:latin typeface="+mj-lt"/>
              </a:rPr>
              <a:t>Brit J Sport Med.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2008; 42</a:t>
            </a:r>
            <a:r>
              <a:rPr lang="en-US" sz="3200" i="1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592–594.</a:t>
            </a:r>
          </a:p>
        </p:txBody>
      </p:sp>
    </p:spTree>
    <p:extLst>
      <p:ext uri="{BB962C8B-B14F-4D97-AF65-F5344CB8AC3E}">
        <p14:creationId xmlns:p14="http://schemas.microsoft.com/office/powerpoint/2010/main" val="568288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 smtClean="0"/>
              <a:t>health</a:t>
            </a:r>
            <a:r>
              <a:rPr lang="cs-CZ" dirty="0" smtClean="0"/>
              <a:t> - Obesity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410852" y="1579267"/>
            <a:ext cx="82759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Morgenstern M, Sargent JD, </a:t>
            </a:r>
            <a:r>
              <a:rPr lang="en-US" sz="2400" dirty="0" err="1">
                <a:solidFill>
                  <a:schemeClr val="bg1"/>
                </a:solidFill>
              </a:rPr>
              <a:t>Hanewinkel</a:t>
            </a:r>
            <a:r>
              <a:rPr lang="en-US" sz="2400" dirty="0">
                <a:solidFill>
                  <a:schemeClr val="bg1"/>
                </a:solidFill>
              </a:rPr>
              <a:t> R. Relation between socioeconomic </a:t>
            </a:r>
            <a:r>
              <a:rPr lang="en-US" sz="2400" dirty="0" smtClean="0">
                <a:solidFill>
                  <a:schemeClr val="bg1"/>
                </a:solidFill>
              </a:rPr>
              <a:t>status</a:t>
            </a:r>
            <a:r>
              <a:rPr lang="cs-CZ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chemeClr val="bg1"/>
                </a:solidFill>
              </a:rPr>
              <a:t>body mass index: Evidence of an indirect path via television use. </a:t>
            </a:r>
            <a:r>
              <a:rPr lang="en-US" sz="2400" i="1" dirty="0">
                <a:solidFill>
                  <a:schemeClr val="bg1"/>
                </a:solidFill>
              </a:rPr>
              <a:t>Arch </a:t>
            </a:r>
            <a:r>
              <a:rPr lang="en-US" sz="2400" i="1" dirty="0" err="1" smtClean="0">
                <a:solidFill>
                  <a:schemeClr val="bg1"/>
                </a:solidFill>
              </a:rPr>
              <a:t>Pediatr</a:t>
            </a:r>
            <a:r>
              <a:rPr lang="cs-CZ" sz="2400" i="1" dirty="0" smtClean="0">
                <a:solidFill>
                  <a:schemeClr val="bg1"/>
                </a:solidFill>
              </a:rPr>
              <a:t> </a:t>
            </a:r>
            <a:r>
              <a:rPr lang="nl-NL" sz="2400" i="1" dirty="0" smtClean="0">
                <a:solidFill>
                  <a:schemeClr val="bg1"/>
                </a:solidFill>
              </a:rPr>
              <a:t>Adolesc </a:t>
            </a:r>
            <a:r>
              <a:rPr lang="nl-NL" sz="2400" i="1" dirty="0">
                <a:solidFill>
                  <a:schemeClr val="bg1"/>
                </a:solidFill>
              </a:rPr>
              <a:t>Med. </a:t>
            </a:r>
            <a:r>
              <a:rPr lang="nl-NL" sz="2400" dirty="0">
                <a:solidFill>
                  <a:schemeClr val="bg1"/>
                </a:solidFill>
              </a:rPr>
              <a:t>2009; 163: 731–738</a:t>
            </a:r>
            <a:r>
              <a:rPr lang="nl-NL" sz="2400" dirty="0" smtClean="0">
                <a:solidFill>
                  <a:schemeClr val="bg1"/>
                </a:solidFill>
              </a:rPr>
              <a:t>.</a:t>
            </a:r>
            <a:endParaRPr lang="cs-CZ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Marshall </a:t>
            </a:r>
            <a:r>
              <a:rPr lang="en-US" sz="2400" dirty="0">
                <a:solidFill>
                  <a:schemeClr val="bg1"/>
                </a:solidFill>
              </a:rPr>
              <a:t>SJ, Biddle SJH, </a:t>
            </a:r>
            <a:r>
              <a:rPr lang="en-US" sz="2400" dirty="0" err="1">
                <a:solidFill>
                  <a:schemeClr val="bg1"/>
                </a:solidFill>
              </a:rPr>
              <a:t>Gorely</a:t>
            </a:r>
            <a:r>
              <a:rPr lang="en-US" sz="2400" dirty="0">
                <a:solidFill>
                  <a:schemeClr val="bg1"/>
                </a:solidFill>
              </a:rPr>
              <a:t> T, et al. Relationships between media use, </a:t>
            </a:r>
            <a:r>
              <a:rPr lang="en-US" sz="2400" dirty="0" smtClean="0">
                <a:solidFill>
                  <a:schemeClr val="bg1"/>
                </a:solidFill>
              </a:rPr>
              <a:t>body</a:t>
            </a:r>
            <a:r>
              <a:rPr lang="cs-CZ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fatness </a:t>
            </a:r>
            <a:r>
              <a:rPr lang="en-US" sz="2400" dirty="0">
                <a:solidFill>
                  <a:schemeClr val="bg1"/>
                </a:solidFill>
              </a:rPr>
              <a:t>and physical activity in children and youth: a meta-analysis. </a:t>
            </a:r>
            <a:r>
              <a:rPr lang="en-US" sz="2400" i="1" dirty="0" err="1">
                <a:solidFill>
                  <a:schemeClr val="bg1"/>
                </a:solidFill>
              </a:rPr>
              <a:t>Int</a:t>
            </a:r>
            <a:r>
              <a:rPr lang="en-US" sz="2400" i="1" dirty="0">
                <a:solidFill>
                  <a:schemeClr val="bg1"/>
                </a:solidFill>
              </a:rPr>
              <a:t> J Obesity. </a:t>
            </a:r>
            <a:r>
              <a:rPr lang="en-US" sz="2400" dirty="0" smtClean="0">
                <a:solidFill>
                  <a:schemeClr val="bg1"/>
                </a:solidFill>
              </a:rPr>
              <a:t>2004;</a:t>
            </a:r>
            <a:r>
              <a:rPr lang="cs-CZ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28</a:t>
            </a:r>
            <a:r>
              <a:rPr lang="en-US" sz="2400" dirty="0">
                <a:solidFill>
                  <a:schemeClr val="bg1"/>
                </a:solidFill>
              </a:rPr>
              <a:t>: 1238–1246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cs-CZ" sz="2400" dirty="0" smtClean="0">
              <a:solidFill>
                <a:schemeClr val="bg1"/>
              </a:solidFill>
            </a:endParaRPr>
          </a:p>
          <a:p>
            <a:endParaRPr lang="cs-CZ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Williams D, Yee N, Caplan SE. Who plays, how much, and why? Debunking the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stereotypical gamer profile. </a:t>
            </a:r>
            <a:r>
              <a:rPr lang="en-US" sz="2400" i="1" dirty="0">
                <a:solidFill>
                  <a:schemeClr val="bg1"/>
                </a:solidFill>
              </a:rPr>
              <a:t>J </a:t>
            </a:r>
            <a:r>
              <a:rPr lang="en-US" sz="2400" i="1" dirty="0" err="1">
                <a:solidFill>
                  <a:schemeClr val="bg1"/>
                </a:solidFill>
              </a:rPr>
              <a:t>Compu-Mediat</a:t>
            </a:r>
            <a:r>
              <a:rPr lang="en-US" sz="2400" i="1" dirty="0">
                <a:solidFill>
                  <a:schemeClr val="bg1"/>
                </a:solidFill>
              </a:rPr>
              <a:t> Comm. </a:t>
            </a:r>
            <a:r>
              <a:rPr lang="en-US" sz="2400" dirty="0">
                <a:solidFill>
                  <a:schemeClr val="bg1"/>
                </a:solidFill>
              </a:rPr>
              <a:t>2008: 13(4); </a:t>
            </a:r>
            <a:r>
              <a:rPr lang="en-US" sz="2400" dirty="0" smtClean="0">
                <a:solidFill>
                  <a:schemeClr val="bg1"/>
                </a:solidFill>
              </a:rPr>
              <a:t>993–1018</a:t>
            </a:r>
            <a:r>
              <a:rPr lang="cs-CZ" sz="2400" dirty="0">
                <a:solidFill>
                  <a:schemeClr val="bg1"/>
                </a:solidFill>
              </a:rPr>
              <a:t>.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38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 smtClean="0"/>
              <a:t>health</a:t>
            </a:r>
            <a:r>
              <a:rPr lang="cs-CZ" dirty="0" smtClean="0"/>
              <a:t> - Food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316732" y="1851187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9" y="1599125"/>
            <a:ext cx="6985000" cy="4572000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7085923" y="6178774"/>
            <a:ext cx="189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Roboto Medium"/>
              </a:rPr>
              <a:t>KFC </a:t>
            </a:r>
            <a:r>
              <a:rPr lang="en-US" sz="1400" i="1" dirty="0" smtClean="0">
                <a:solidFill>
                  <a:schemeClr val="bg1"/>
                </a:solidFill>
                <a:latin typeface="Roboto Medium"/>
              </a:rPr>
              <a:t>‘</a:t>
            </a:r>
            <a:r>
              <a:rPr lang="en-US" i="1" dirty="0" smtClean="0">
                <a:solidFill>
                  <a:schemeClr val="bg1"/>
                </a:solidFill>
                <a:latin typeface="Roboto Medium"/>
              </a:rPr>
              <a:t>Snack </a:t>
            </a:r>
            <a:r>
              <a:rPr lang="en-US" i="1" dirty="0">
                <a:solidFill>
                  <a:schemeClr val="bg1"/>
                </a:solidFill>
                <a:latin typeface="Roboto Medium"/>
              </a:rPr>
              <a:t>in the Face</a:t>
            </a:r>
            <a:r>
              <a:rPr lang="en-US" i="1" dirty="0" smtClean="0">
                <a:solidFill>
                  <a:schemeClr val="bg1"/>
                </a:solidFill>
                <a:latin typeface="Roboto Medium"/>
              </a:rPr>
              <a:t>’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i="1" dirty="0">
                <a:solidFill>
                  <a:schemeClr val="bg1"/>
                </a:solidFill>
                <a:latin typeface="Roboto Medium"/>
              </a:rPr>
              <a:t>(2013)</a:t>
            </a:r>
            <a:r>
              <a:rPr lang="en-US" i="1" dirty="0">
                <a:solidFill>
                  <a:schemeClr val="bg1"/>
                </a:solidFill>
                <a:latin typeface="Roboto Medium"/>
              </a:rPr>
              <a:t> </a:t>
            </a:r>
            <a:endParaRPr lang="cs-CZ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551856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24997</TotalTime>
  <Words>733</Words>
  <Application>Microsoft Office PowerPoint</Application>
  <PresentationFormat>Předvádění na obrazovce (4:3)</PresentationFormat>
  <Paragraphs>150</Paragraphs>
  <Slides>23</Slides>
  <Notes>23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31" baseType="lpstr">
      <vt:lpstr>Arial</vt:lpstr>
      <vt:lpstr>Calibri</vt:lpstr>
      <vt:lpstr>Corbel</vt:lpstr>
      <vt:lpstr>Roboto Medium</vt:lpstr>
      <vt:lpstr>Wingdings</vt:lpstr>
      <vt:lpstr>Wingdings 2</vt:lpstr>
      <vt:lpstr>Wingdings 3</vt:lpstr>
      <vt:lpstr>Module</vt:lpstr>
      <vt:lpstr>Prezentace aplikace PowerPoint</vt:lpstr>
      <vt:lpstr>Practical info</vt:lpstr>
      <vt:lpstr>Practical info</vt:lpstr>
      <vt:lpstr>Shared Document</vt:lpstr>
      <vt:lpstr>Physical health</vt:lpstr>
      <vt:lpstr>Physical health - Exergames</vt:lpstr>
      <vt:lpstr>Physical health - Exergames</vt:lpstr>
      <vt:lpstr>Physical health - Obesity</vt:lpstr>
      <vt:lpstr>Physical health - Food</vt:lpstr>
      <vt:lpstr>Physical health - Food</vt:lpstr>
      <vt:lpstr>Mental health </vt:lpstr>
      <vt:lpstr>Child and youth development</vt:lpstr>
      <vt:lpstr>ADHD</vt:lpstr>
      <vt:lpstr>ADHD</vt:lpstr>
      <vt:lpstr>ADHD</vt:lpstr>
      <vt:lpstr>Depression </vt:lpstr>
      <vt:lpstr>Depression </vt:lpstr>
      <vt:lpstr>Depression</vt:lpstr>
      <vt:lpstr>Does playing violent games make players more aggressive?</vt:lpstr>
      <vt:lpstr>Risk Behaviours</vt:lpstr>
      <vt:lpstr>Gaming disorder</vt:lpstr>
      <vt:lpstr>Summary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Pogamut 3</dc:title>
  <dc:creator>Jimmy</dc:creator>
  <cp:lastModifiedBy>k</cp:lastModifiedBy>
  <cp:revision>611</cp:revision>
  <dcterms:created xsi:type="dcterms:W3CDTF">2010-03-09T16:35:26Z</dcterms:created>
  <dcterms:modified xsi:type="dcterms:W3CDTF">2022-01-31T23:42:34Z</dcterms:modified>
</cp:coreProperties>
</file>